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256" r:id="rId2"/>
    <p:sldId id="284" r:id="rId3"/>
    <p:sldId id="285" r:id="rId4"/>
    <p:sldId id="286" r:id="rId5"/>
    <p:sldId id="287" r:id="rId6"/>
    <p:sldId id="299" r:id="rId7"/>
    <p:sldId id="288" r:id="rId8"/>
    <p:sldId id="292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32" r:id="rId24"/>
    <p:sldId id="333" r:id="rId25"/>
    <p:sldId id="334" r:id="rId26"/>
    <p:sldId id="315" r:id="rId27"/>
    <p:sldId id="316" r:id="rId28"/>
    <p:sldId id="317" r:id="rId29"/>
    <p:sldId id="318" r:id="rId30"/>
    <p:sldId id="319" r:id="rId31"/>
    <p:sldId id="336" r:id="rId32"/>
    <p:sldId id="337" r:id="rId33"/>
    <p:sldId id="320" r:id="rId34"/>
    <p:sldId id="321" r:id="rId35"/>
    <p:sldId id="322" r:id="rId36"/>
    <p:sldId id="323" r:id="rId37"/>
    <p:sldId id="335" r:id="rId38"/>
    <p:sldId id="338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452"/>
    <a:srgbClr val="50357B"/>
    <a:srgbClr val="7F5CB8"/>
    <a:srgbClr val="5C3E8E"/>
    <a:srgbClr val="339966"/>
    <a:srgbClr val="009999"/>
    <a:srgbClr val="5FC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6" autoAdjust="0"/>
    <p:restoredTop sz="77228" autoAdjust="0"/>
  </p:normalViewPr>
  <p:slideViewPr>
    <p:cSldViewPr>
      <p:cViewPr varScale="1">
        <p:scale>
          <a:sx n="104" d="100"/>
          <a:sy n="104" d="100"/>
        </p:scale>
        <p:origin x="107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373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4D6CD-5A9F-49AB-B32C-33D1821F26A1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2BB3D5-7771-4586-937D-1590B2004369}">
      <dgm:prSet phldrT="[Text]"/>
      <dgm:spPr/>
      <dgm:t>
        <a:bodyPr/>
        <a:lstStyle/>
        <a:p>
          <a:r>
            <a:rPr lang="en-US" dirty="0" smtClean="0"/>
            <a:t>Filter Data</a:t>
          </a:r>
          <a:endParaRPr lang="en-US" dirty="0"/>
        </a:p>
      </dgm:t>
    </dgm:pt>
    <dgm:pt modelId="{9FD8CF54-60DF-45B3-AC1B-FAAB54513484}" type="parTrans" cxnId="{1F6520F6-A9EE-4D88-9FA6-C2936996E078}">
      <dgm:prSet/>
      <dgm:spPr/>
      <dgm:t>
        <a:bodyPr/>
        <a:lstStyle/>
        <a:p>
          <a:endParaRPr lang="en-US"/>
        </a:p>
      </dgm:t>
    </dgm:pt>
    <dgm:pt modelId="{9FCC4D69-C3D0-4FD3-BF5E-F4104BA05DB2}" type="sibTrans" cxnId="{1F6520F6-A9EE-4D88-9FA6-C2936996E078}">
      <dgm:prSet/>
      <dgm:spPr/>
      <dgm:t>
        <a:bodyPr/>
        <a:lstStyle/>
        <a:p>
          <a:endParaRPr lang="en-US"/>
        </a:p>
      </dgm:t>
    </dgm:pt>
    <dgm:pt modelId="{698BE57E-1E2A-42E4-B9F2-52F6D96CFE55}">
      <dgm:prSet phldrT="[Text]"/>
      <dgm:spPr/>
      <dgm:t>
        <a:bodyPr/>
        <a:lstStyle/>
        <a:p>
          <a:r>
            <a:rPr lang="en-US" dirty="0" smtClean="0"/>
            <a:t>Choose relevant dimensions</a:t>
          </a:r>
          <a:endParaRPr lang="en-US" dirty="0"/>
        </a:p>
      </dgm:t>
    </dgm:pt>
    <dgm:pt modelId="{0C124BBE-8860-424D-BBD0-1F94FA875506}" type="parTrans" cxnId="{7475B3FA-E7FC-49DE-B19A-B4B539B676F2}">
      <dgm:prSet/>
      <dgm:spPr/>
      <dgm:t>
        <a:bodyPr/>
        <a:lstStyle/>
        <a:p>
          <a:endParaRPr lang="en-US"/>
        </a:p>
      </dgm:t>
    </dgm:pt>
    <dgm:pt modelId="{D47A50E0-8218-4EF6-85E9-2BBC7ACFB946}" type="sibTrans" cxnId="{7475B3FA-E7FC-49DE-B19A-B4B539B676F2}">
      <dgm:prSet/>
      <dgm:spPr/>
      <dgm:t>
        <a:bodyPr/>
        <a:lstStyle/>
        <a:p>
          <a:endParaRPr lang="en-US"/>
        </a:p>
      </dgm:t>
    </dgm:pt>
    <dgm:pt modelId="{C2F25FFF-BF9D-46ED-B541-AF74EB441800}">
      <dgm:prSet phldrT="[Text]"/>
      <dgm:spPr/>
      <dgm:t>
        <a:bodyPr/>
        <a:lstStyle/>
        <a:p>
          <a:r>
            <a:rPr lang="en-US" dirty="0" smtClean="0"/>
            <a:t>Map to Visual Representation</a:t>
          </a:r>
          <a:endParaRPr lang="en-US" dirty="0"/>
        </a:p>
      </dgm:t>
    </dgm:pt>
    <dgm:pt modelId="{9B84F896-E6E3-426F-8E7B-2B865BAC6752}" type="parTrans" cxnId="{F6E39BBB-FB08-4F43-B534-2E30802F450D}">
      <dgm:prSet/>
      <dgm:spPr/>
      <dgm:t>
        <a:bodyPr/>
        <a:lstStyle/>
        <a:p>
          <a:endParaRPr lang="en-US"/>
        </a:p>
      </dgm:t>
    </dgm:pt>
    <dgm:pt modelId="{B6C2F8A7-3701-4350-BBAC-248EB081722A}" type="sibTrans" cxnId="{F6E39BBB-FB08-4F43-B534-2E30802F450D}">
      <dgm:prSet/>
      <dgm:spPr/>
      <dgm:t>
        <a:bodyPr/>
        <a:lstStyle/>
        <a:p>
          <a:endParaRPr lang="en-US"/>
        </a:p>
      </dgm:t>
    </dgm:pt>
    <dgm:pt modelId="{4214C5AF-E63B-4635-BABB-DF78112E1A3E}">
      <dgm:prSet phldrT="[Text]"/>
      <dgm:spPr/>
      <dgm:t>
        <a:bodyPr/>
        <a:lstStyle/>
        <a:p>
          <a:r>
            <a:rPr lang="en-US" dirty="0" smtClean="0"/>
            <a:t>Position</a:t>
          </a:r>
          <a:endParaRPr lang="en-US" dirty="0"/>
        </a:p>
      </dgm:t>
    </dgm:pt>
    <dgm:pt modelId="{B09C2F08-6910-4E21-856D-A070713DCE5C}" type="parTrans" cxnId="{6BABE8BB-1266-4D21-B91E-5D86A949DD22}">
      <dgm:prSet/>
      <dgm:spPr/>
      <dgm:t>
        <a:bodyPr/>
        <a:lstStyle/>
        <a:p>
          <a:endParaRPr lang="en-US"/>
        </a:p>
      </dgm:t>
    </dgm:pt>
    <dgm:pt modelId="{C351E404-F9F1-4F7D-BC40-46E105B66B59}" type="sibTrans" cxnId="{6BABE8BB-1266-4D21-B91E-5D86A949DD22}">
      <dgm:prSet/>
      <dgm:spPr/>
      <dgm:t>
        <a:bodyPr/>
        <a:lstStyle/>
        <a:p>
          <a:endParaRPr lang="en-US"/>
        </a:p>
      </dgm:t>
    </dgm:pt>
    <dgm:pt modelId="{2AF95CD2-FBC4-4277-A02E-A93326590B19}">
      <dgm:prSet phldrT="[Text]"/>
      <dgm:spPr/>
      <dgm:t>
        <a:bodyPr/>
        <a:lstStyle/>
        <a:p>
          <a:r>
            <a:rPr lang="en-US" dirty="0" smtClean="0"/>
            <a:t>Frame The Visualization</a:t>
          </a:r>
          <a:endParaRPr lang="en-US" dirty="0"/>
        </a:p>
      </dgm:t>
    </dgm:pt>
    <dgm:pt modelId="{F75C7796-EAF5-410A-A69D-9381399A18E0}" type="parTrans" cxnId="{701D5146-2A61-4FC2-AFDC-C49A9638DD97}">
      <dgm:prSet/>
      <dgm:spPr/>
      <dgm:t>
        <a:bodyPr/>
        <a:lstStyle/>
        <a:p>
          <a:endParaRPr lang="en-US"/>
        </a:p>
      </dgm:t>
    </dgm:pt>
    <dgm:pt modelId="{12D7D840-B5C7-418C-BB66-6C5DC9752690}" type="sibTrans" cxnId="{701D5146-2A61-4FC2-AFDC-C49A9638DD97}">
      <dgm:prSet/>
      <dgm:spPr/>
      <dgm:t>
        <a:bodyPr/>
        <a:lstStyle/>
        <a:p>
          <a:endParaRPr lang="en-US"/>
        </a:p>
      </dgm:t>
    </dgm:pt>
    <dgm:pt modelId="{702A384C-24DF-413D-B1B4-6335DC8DFE47}">
      <dgm:prSet phldrT="[Text]"/>
      <dgm:spPr/>
      <dgm:t>
        <a:bodyPr/>
        <a:lstStyle/>
        <a:p>
          <a:r>
            <a:rPr lang="en-US" dirty="0" smtClean="0"/>
            <a:t>Axes</a:t>
          </a:r>
          <a:endParaRPr lang="en-US" dirty="0"/>
        </a:p>
      </dgm:t>
    </dgm:pt>
    <dgm:pt modelId="{B7E54C95-7283-4F85-8253-B2057190DC92}" type="parTrans" cxnId="{180C8128-9E0E-41DE-80D7-AAC4BDF34E70}">
      <dgm:prSet/>
      <dgm:spPr/>
      <dgm:t>
        <a:bodyPr/>
        <a:lstStyle/>
        <a:p>
          <a:endParaRPr lang="en-US"/>
        </a:p>
      </dgm:t>
    </dgm:pt>
    <dgm:pt modelId="{920F6A19-F1E0-44A0-93A2-70001C8BBE33}" type="sibTrans" cxnId="{180C8128-9E0E-41DE-80D7-AAC4BDF34E70}">
      <dgm:prSet/>
      <dgm:spPr/>
      <dgm:t>
        <a:bodyPr/>
        <a:lstStyle/>
        <a:p>
          <a:endParaRPr lang="en-US"/>
        </a:p>
      </dgm:t>
    </dgm:pt>
    <dgm:pt modelId="{62E39209-D8AB-45B8-83A3-CEA9F1F4ED3E}">
      <dgm:prSet phldrT="[Text]"/>
      <dgm:spPr/>
      <dgm:t>
        <a:bodyPr/>
        <a:lstStyle/>
        <a:p>
          <a:r>
            <a:rPr lang="en-US" dirty="0" smtClean="0"/>
            <a:t>Size</a:t>
          </a:r>
          <a:endParaRPr lang="en-US" dirty="0"/>
        </a:p>
      </dgm:t>
    </dgm:pt>
    <dgm:pt modelId="{D37CA6C5-A23A-42C9-B337-A61816A29275}" type="parTrans" cxnId="{EACE746C-EF7C-44CD-87DB-4A4D0507EDFD}">
      <dgm:prSet/>
      <dgm:spPr/>
      <dgm:t>
        <a:bodyPr/>
        <a:lstStyle/>
        <a:p>
          <a:endParaRPr lang="en-US"/>
        </a:p>
      </dgm:t>
    </dgm:pt>
    <dgm:pt modelId="{0F5C98F0-A460-4BC4-98C8-BD66ECF79D07}" type="sibTrans" cxnId="{EACE746C-EF7C-44CD-87DB-4A4D0507EDFD}">
      <dgm:prSet/>
      <dgm:spPr/>
      <dgm:t>
        <a:bodyPr/>
        <a:lstStyle/>
        <a:p>
          <a:endParaRPr lang="en-US"/>
        </a:p>
      </dgm:t>
    </dgm:pt>
    <dgm:pt modelId="{D35DBE6A-D69A-42F8-96E9-638BCDE7F432}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9DE4855E-7CAA-445F-A107-F067368AC0BA}" type="parTrans" cxnId="{233D05B4-BECC-44E6-8CF1-763531C24CBA}">
      <dgm:prSet/>
      <dgm:spPr/>
      <dgm:t>
        <a:bodyPr/>
        <a:lstStyle/>
        <a:p>
          <a:endParaRPr lang="en-US"/>
        </a:p>
      </dgm:t>
    </dgm:pt>
    <dgm:pt modelId="{686B9A36-427A-4152-8880-3E78AB7C6707}" type="sibTrans" cxnId="{233D05B4-BECC-44E6-8CF1-763531C24CBA}">
      <dgm:prSet/>
      <dgm:spPr/>
      <dgm:t>
        <a:bodyPr/>
        <a:lstStyle/>
        <a:p>
          <a:endParaRPr lang="en-US"/>
        </a:p>
      </dgm:t>
    </dgm:pt>
    <dgm:pt modelId="{DFE592AB-600F-4309-A103-73BD6F4DFA30}">
      <dgm:prSet phldrT="[Text]"/>
      <dgm:spPr/>
      <dgm:t>
        <a:bodyPr/>
        <a:lstStyle/>
        <a:p>
          <a:r>
            <a:rPr lang="en-US" dirty="0" smtClean="0"/>
            <a:t>Texture</a:t>
          </a:r>
          <a:endParaRPr lang="en-US" dirty="0"/>
        </a:p>
      </dgm:t>
    </dgm:pt>
    <dgm:pt modelId="{75383284-97B6-43C2-9FB7-EEC036D0D0A4}" type="parTrans" cxnId="{C3AB068A-52AA-44CE-9C61-127E96EFFEF9}">
      <dgm:prSet/>
      <dgm:spPr/>
      <dgm:t>
        <a:bodyPr/>
        <a:lstStyle/>
        <a:p>
          <a:endParaRPr lang="en-US"/>
        </a:p>
      </dgm:t>
    </dgm:pt>
    <dgm:pt modelId="{19CF8F0E-0238-4671-BB54-5771FD4E05F4}" type="sibTrans" cxnId="{C3AB068A-52AA-44CE-9C61-127E96EFFEF9}">
      <dgm:prSet/>
      <dgm:spPr/>
      <dgm:t>
        <a:bodyPr/>
        <a:lstStyle/>
        <a:p>
          <a:endParaRPr lang="en-US"/>
        </a:p>
      </dgm:t>
    </dgm:pt>
    <dgm:pt modelId="{D6B3321E-CEE8-4C49-9698-8EDF65F7D9BE}">
      <dgm:prSet phldrT="[Text]"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BD8EE972-39B2-49F8-8706-BFECD9C90BEF}" type="parTrans" cxnId="{3117EC19-7BC6-4A36-959C-AB3450584093}">
      <dgm:prSet/>
      <dgm:spPr/>
      <dgm:t>
        <a:bodyPr/>
        <a:lstStyle/>
        <a:p>
          <a:endParaRPr lang="en-US"/>
        </a:p>
      </dgm:t>
    </dgm:pt>
    <dgm:pt modelId="{1673FD47-BFC4-4228-BE7C-02D243B84191}" type="sibTrans" cxnId="{3117EC19-7BC6-4A36-959C-AB3450584093}">
      <dgm:prSet/>
      <dgm:spPr/>
      <dgm:t>
        <a:bodyPr/>
        <a:lstStyle/>
        <a:p>
          <a:endParaRPr lang="en-US"/>
        </a:p>
      </dgm:t>
    </dgm:pt>
    <dgm:pt modelId="{2A9C660A-418F-45F5-9889-17C7CCB8946B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CBD0D46F-FCA2-4E15-AAA0-EFB65D779D12}" type="parTrans" cxnId="{DC4B8D8E-1FEA-43B4-B96A-24047B3983CF}">
      <dgm:prSet/>
      <dgm:spPr/>
      <dgm:t>
        <a:bodyPr/>
        <a:lstStyle/>
        <a:p>
          <a:endParaRPr lang="en-US"/>
        </a:p>
      </dgm:t>
    </dgm:pt>
    <dgm:pt modelId="{6A5BE55C-48E3-490C-98A8-AEFE5F96DE3D}" type="sibTrans" cxnId="{DC4B8D8E-1FEA-43B4-B96A-24047B3983CF}">
      <dgm:prSet/>
      <dgm:spPr/>
      <dgm:t>
        <a:bodyPr/>
        <a:lstStyle/>
        <a:p>
          <a:endParaRPr lang="en-US"/>
        </a:p>
      </dgm:t>
    </dgm:pt>
    <dgm:pt modelId="{AEB7FF1D-9A00-49F6-AAF2-52649A9CFBE5}">
      <dgm:prSet phldrT="[Text]"/>
      <dgm:spPr/>
      <dgm:t>
        <a:bodyPr/>
        <a:lstStyle/>
        <a:p>
          <a:r>
            <a:rPr lang="en-US" dirty="0" smtClean="0"/>
            <a:t>Legend</a:t>
          </a:r>
          <a:endParaRPr lang="en-US" dirty="0"/>
        </a:p>
      </dgm:t>
    </dgm:pt>
    <dgm:pt modelId="{30FE0DC1-605B-4C56-88FE-4FDBF3DBEAE3}" type="parTrans" cxnId="{5A393652-F690-4BDD-8085-5824A88F495F}">
      <dgm:prSet/>
      <dgm:spPr/>
      <dgm:t>
        <a:bodyPr/>
        <a:lstStyle/>
        <a:p>
          <a:endParaRPr lang="en-US"/>
        </a:p>
      </dgm:t>
    </dgm:pt>
    <dgm:pt modelId="{EDECDED3-431F-428C-87D1-0C4D646ADE3F}" type="sibTrans" cxnId="{5A393652-F690-4BDD-8085-5824A88F495F}">
      <dgm:prSet/>
      <dgm:spPr/>
      <dgm:t>
        <a:bodyPr/>
        <a:lstStyle/>
        <a:p>
          <a:endParaRPr lang="en-US"/>
        </a:p>
      </dgm:t>
    </dgm:pt>
    <dgm:pt modelId="{4E7C2EF3-FA5B-4E6B-9A45-A9A5448CB571}">
      <dgm:prSet phldrT="[Text]"/>
      <dgm:spPr/>
      <dgm:t>
        <a:bodyPr/>
        <a:lstStyle/>
        <a:p>
          <a:r>
            <a:rPr lang="en-US" dirty="0" smtClean="0"/>
            <a:t>Annotate</a:t>
          </a:r>
          <a:endParaRPr lang="en-US" dirty="0"/>
        </a:p>
      </dgm:t>
    </dgm:pt>
    <dgm:pt modelId="{C7DFDD2D-C36C-4898-BE27-75897B9228C1}" type="parTrans" cxnId="{16667559-075F-46BC-93F9-9DA2B4A1E235}">
      <dgm:prSet/>
      <dgm:spPr/>
      <dgm:t>
        <a:bodyPr/>
        <a:lstStyle/>
        <a:p>
          <a:endParaRPr lang="en-US"/>
        </a:p>
      </dgm:t>
    </dgm:pt>
    <dgm:pt modelId="{10D1DC39-C6AF-4438-885E-2B9D13798BB5}" type="sibTrans" cxnId="{16667559-075F-46BC-93F9-9DA2B4A1E235}">
      <dgm:prSet/>
      <dgm:spPr/>
      <dgm:t>
        <a:bodyPr/>
        <a:lstStyle/>
        <a:p>
          <a:endParaRPr lang="en-US"/>
        </a:p>
      </dgm:t>
    </dgm:pt>
    <dgm:pt modelId="{AE694A79-FA45-45EF-B8CF-59F145ACECE2}">
      <dgm:prSet phldrT="[Text]"/>
      <dgm:spPr/>
      <dgm:t>
        <a:bodyPr/>
        <a:lstStyle/>
        <a:p>
          <a:r>
            <a:rPr lang="en-US" dirty="0" smtClean="0"/>
            <a:t>Guidelines</a:t>
          </a:r>
          <a:endParaRPr lang="en-US" dirty="0"/>
        </a:p>
      </dgm:t>
    </dgm:pt>
    <dgm:pt modelId="{EC8DED04-D962-4B26-9B9E-EFE8CF326218}" type="parTrans" cxnId="{A5BD1E41-36DC-4602-94A4-B7D7CB648855}">
      <dgm:prSet/>
      <dgm:spPr/>
      <dgm:t>
        <a:bodyPr/>
        <a:lstStyle/>
        <a:p>
          <a:endParaRPr lang="en-US"/>
        </a:p>
      </dgm:t>
    </dgm:pt>
    <dgm:pt modelId="{B43F49F9-0B3C-4E6B-9C6C-BAC026736AD5}" type="sibTrans" cxnId="{A5BD1E41-36DC-4602-94A4-B7D7CB648855}">
      <dgm:prSet/>
      <dgm:spPr/>
      <dgm:t>
        <a:bodyPr/>
        <a:lstStyle/>
        <a:p>
          <a:endParaRPr lang="en-US"/>
        </a:p>
      </dgm:t>
    </dgm:pt>
    <dgm:pt modelId="{38031109-DD76-48A9-A402-098BA571B0B8}">
      <dgm:prSet phldrT="[Text]"/>
      <dgm:spPr/>
      <dgm:t>
        <a:bodyPr/>
        <a:lstStyle/>
        <a:p>
          <a:r>
            <a:rPr lang="en-US" dirty="0" smtClean="0"/>
            <a:t>Visual Affordances</a:t>
          </a:r>
          <a:endParaRPr lang="en-US" dirty="0"/>
        </a:p>
      </dgm:t>
    </dgm:pt>
    <dgm:pt modelId="{7C2D0300-4E6B-479A-B7A2-F21893644123}" type="parTrans" cxnId="{96206C36-0AB3-429B-B2A4-C0A44F74496E}">
      <dgm:prSet/>
      <dgm:spPr/>
      <dgm:t>
        <a:bodyPr/>
        <a:lstStyle/>
        <a:p>
          <a:endParaRPr lang="en-US"/>
        </a:p>
      </dgm:t>
    </dgm:pt>
    <dgm:pt modelId="{2D5D84E3-06A0-494B-AB88-8C44C8362574}" type="sibTrans" cxnId="{96206C36-0AB3-429B-B2A4-C0A44F74496E}">
      <dgm:prSet/>
      <dgm:spPr/>
      <dgm:t>
        <a:bodyPr/>
        <a:lstStyle/>
        <a:p>
          <a:endParaRPr lang="en-US"/>
        </a:p>
      </dgm:t>
    </dgm:pt>
    <dgm:pt modelId="{A95CDE48-70E9-426B-ADA9-F1A5C0FBF399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645F838-9559-472B-A0E3-82FCA90D112D}" type="parTrans" cxnId="{F4235960-EDAE-4BE1-A692-9FDC6342A390}">
      <dgm:prSet/>
      <dgm:spPr/>
      <dgm:t>
        <a:bodyPr/>
        <a:lstStyle/>
        <a:p>
          <a:endParaRPr lang="en-US"/>
        </a:p>
      </dgm:t>
    </dgm:pt>
    <dgm:pt modelId="{395368E9-0A88-4BD3-95B3-C2B5679BA8DE}" type="sibTrans" cxnId="{F4235960-EDAE-4BE1-A692-9FDC6342A390}">
      <dgm:prSet/>
      <dgm:spPr/>
      <dgm:t>
        <a:bodyPr/>
        <a:lstStyle/>
        <a:p>
          <a:endParaRPr lang="en-US"/>
        </a:p>
      </dgm:t>
    </dgm:pt>
    <dgm:pt modelId="{A3795F3B-CDFE-4E56-B959-E2AD9FF2A31F}" type="pres">
      <dgm:prSet presAssocID="{FD24D6CD-5A9F-49AB-B32C-33D1821F26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6BBF95-2520-4A65-BBC4-C72D21D488EE}" type="pres">
      <dgm:prSet presAssocID="{A92BB3D5-7771-4586-937D-1590B2004369}" presName="composite" presStyleCnt="0"/>
      <dgm:spPr/>
    </dgm:pt>
    <dgm:pt modelId="{B1352B42-5162-4621-91F5-62343818AAA9}" type="pres">
      <dgm:prSet presAssocID="{A92BB3D5-7771-4586-937D-1590B2004369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7DAD1-AFC9-4383-9984-8F0F15564BB5}" type="pres">
      <dgm:prSet presAssocID="{A92BB3D5-7771-4586-937D-1590B2004369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CD17F-7E66-495D-835B-0DFFC9E294E8}" type="pres">
      <dgm:prSet presAssocID="{9FCC4D69-C3D0-4FD3-BF5E-F4104BA05DB2}" presName="space" presStyleCnt="0"/>
      <dgm:spPr/>
    </dgm:pt>
    <dgm:pt modelId="{C92BAD21-A33A-4A70-82E9-50A03A2A70A7}" type="pres">
      <dgm:prSet presAssocID="{C2F25FFF-BF9D-46ED-B541-AF74EB441800}" presName="composite" presStyleCnt="0"/>
      <dgm:spPr/>
    </dgm:pt>
    <dgm:pt modelId="{A071FD63-62EF-4E64-9438-E8E09B0D833D}" type="pres">
      <dgm:prSet presAssocID="{C2F25FFF-BF9D-46ED-B541-AF74EB441800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80DEA-3876-4962-9137-966155C8FE85}" type="pres">
      <dgm:prSet presAssocID="{C2F25FFF-BF9D-46ED-B541-AF74EB441800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07C17-A3DD-48DE-BADC-E6FFD345180A}" type="pres">
      <dgm:prSet presAssocID="{B6C2F8A7-3701-4350-BBAC-248EB081722A}" presName="space" presStyleCnt="0"/>
      <dgm:spPr/>
    </dgm:pt>
    <dgm:pt modelId="{C81DFCB2-45A6-4C64-B886-B96A76EA5D4C}" type="pres">
      <dgm:prSet presAssocID="{2AF95CD2-FBC4-4277-A02E-A93326590B19}" presName="composite" presStyleCnt="0"/>
      <dgm:spPr/>
    </dgm:pt>
    <dgm:pt modelId="{16235652-E6A8-4B4C-9253-58789AEAE32A}" type="pres">
      <dgm:prSet presAssocID="{2AF95CD2-FBC4-4277-A02E-A93326590B19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DB111-E659-4148-BDD9-0ECA779FA215}" type="pres">
      <dgm:prSet presAssocID="{2AF95CD2-FBC4-4277-A02E-A93326590B19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67271-0E68-4295-9A01-FCA9099133B3}" type="pres">
      <dgm:prSet presAssocID="{12D7D840-B5C7-418C-BB66-6C5DC9752690}" presName="space" presStyleCnt="0"/>
      <dgm:spPr/>
    </dgm:pt>
    <dgm:pt modelId="{FA0210EB-238A-4AF3-A21A-639AA8D6FDFC}" type="pres">
      <dgm:prSet presAssocID="{4E7C2EF3-FA5B-4E6B-9A45-A9A5448CB571}" presName="composite" presStyleCnt="0"/>
      <dgm:spPr/>
    </dgm:pt>
    <dgm:pt modelId="{36F9646C-BB18-49BB-800E-23FA561CC9E9}" type="pres">
      <dgm:prSet presAssocID="{4E7C2EF3-FA5B-4E6B-9A45-A9A5448CB571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2BC40-2E1D-44DB-ACBD-6173AAFC9BD2}" type="pres">
      <dgm:prSet presAssocID="{4E7C2EF3-FA5B-4E6B-9A45-A9A5448CB571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6C36-0AB3-429B-B2A4-C0A44F74496E}" srcId="{4E7C2EF3-FA5B-4E6B-9A45-A9A5448CB571}" destId="{38031109-DD76-48A9-A402-098BA571B0B8}" srcOrd="1" destOrd="0" parTransId="{7C2D0300-4E6B-479A-B7A2-F21893644123}" sibTransId="{2D5D84E3-06A0-494B-AB88-8C44C8362574}"/>
    <dgm:cxn modelId="{F4235960-EDAE-4BE1-A692-9FDC6342A390}" srcId="{4E7C2EF3-FA5B-4E6B-9A45-A9A5448CB571}" destId="{A95CDE48-70E9-426B-ADA9-F1A5C0FBF399}" srcOrd="2" destOrd="0" parTransId="{E645F838-9559-472B-A0E3-82FCA90D112D}" sibTransId="{395368E9-0A88-4BD3-95B3-C2B5679BA8DE}"/>
    <dgm:cxn modelId="{F6E39BBB-FB08-4F43-B534-2E30802F450D}" srcId="{FD24D6CD-5A9F-49AB-B32C-33D1821F26A1}" destId="{C2F25FFF-BF9D-46ED-B541-AF74EB441800}" srcOrd="1" destOrd="0" parTransId="{9B84F896-E6E3-426F-8E7B-2B865BAC6752}" sibTransId="{B6C2F8A7-3701-4350-BBAC-248EB081722A}"/>
    <dgm:cxn modelId="{1AE6EBC6-6457-4101-BC9B-53D7A5859BC6}" type="presOf" srcId="{A95CDE48-70E9-426B-ADA9-F1A5C0FBF399}" destId="{E5C2BC40-2E1D-44DB-ACBD-6173AAFC9BD2}" srcOrd="0" destOrd="2" presId="urn:microsoft.com/office/officeart/2005/8/layout/chevron1"/>
    <dgm:cxn modelId="{C3AB068A-52AA-44CE-9C61-127E96EFFEF9}" srcId="{C2F25FFF-BF9D-46ED-B541-AF74EB441800}" destId="{DFE592AB-600F-4309-A103-73BD6F4DFA30}" srcOrd="3" destOrd="0" parTransId="{75383284-97B6-43C2-9FB7-EEC036D0D0A4}" sibTransId="{19CF8F0E-0238-4671-BB54-5771FD4E05F4}"/>
    <dgm:cxn modelId="{9954DDC2-41A4-4869-8D5F-6C7AA7F8163B}" type="presOf" srcId="{2AF95CD2-FBC4-4277-A02E-A93326590B19}" destId="{16235652-E6A8-4B4C-9253-58789AEAE32A}" srcOrd="0" destOrd="0" presId="urn:microsoft.com/office/officeart/2005/8/layout/chevron1"/>
    <dgm:cxn modelId="{E68977F3-5E3C-4DEB-B943-CCB48B0759E2}" type="presOf" srcId="{62E39209-D8AB-45B8-83A3-CEA9F1F4ED3E}" destId="{38B80DEA-3876-4962-9137-966155C8FE85}" srcOrd="0" destOrd="1" presId="urn:microsoft.com/office/officeart/2005/8/layout/chevron1"/>
    <dgm:cxn modelId="{E84865F5-3820-4A4B-A486-A3B60BAE13EB}" type="presOf" srcId="{4E7C2EF3-FA5B-4E6B-9A45-A9A5448CB571}" destId="{36F9646C-BB18-49BB-800E-23FA561CC9E9}" srcOrd="0" destOrd="0" presId="urn:microsoft.com/office/officeart/2005/8/layout/chevron1"/>
    <dgm:cxn modelId="{177ED316-9970-4F41-9FD5-C92C4C4D133D}" type="presOf" srcId="{DFE592AB-600F-4309-A103-73BD6F4DFA30}" destId="{38B80DEA-3876-4962-9137-966155C8FE85}" srcOrd="0" destOrd="3" presId="urn:microsoft.com/office/officeart/2005/8/layout/chevron1"/>
    <dgm:cxn modelId="{3117EC19-7BC6-4A36-959C-AB3450584093}" srcId="{C2F25FFF-BF9D-46ED-B541-AF74EB441800}" destId="{D6B3321E-CEE8-4C49-9698-8EDF65F7D9BE}" srcOrd="4" destOrd="0" parTransId="{BD8EE972-39B2-49F8-8706-BFECD9C90BEF}" sibTransId="{1673FD47-BFC4-4228-BE7C-02D243B84191}"/>
    <dgm:cxn modelId="{DC4B8D8E-1FEA-43B4-B96A-24047B3983CF}" srcId="{2AF95CD2-FBC4-4277-A02E-A93326590B19}" destId="{2A9C660A-418F-45F5-9889-17C7CCB8946B}" srcOrd="1" destOrd="0" parTransId="{CBD0D46F-FCA2-4E15-AAA0-EFB65D779D12}" sibTransId="{6A5BE55C-48E3-490C-98A8-AEFE5F96DE3D}"/>
    <dgm:cxn modelId="{D5D4891E-364F-470C-B1ED-F80CB270ED2E}" type="presOf" srcId="{A92BB3D5-7771-4586-937D-1590B2004369}" destId="{B1352B42-5162-4621-91F5-62343818AAA9}" srcOrd="0" destOrd="0" presId="urn:microsoft.com/office/officeart/2005/8/layout/chevron1"/>
    <dgm:cxn modelId="{16667559-075F-46BC-93F9-9DA2B4A1E235}" srcId="{FD24D6CD-5A9F-49AB-B32C-33D1821F26A1}" destId="{4E7C2EF3-FA5B-4E6B-9A45-A9A5448CB571}" srcOrd="3" destOrd="0" parTransId="{C7DFDD2D-C36C-4898-BE27-75897B9228C1}" sibTransId="{10D1DC39-C6AF-4438-885E-2B9D13798BB5}"/>
    <dgm:cxn modelId="{35212FA0-417A-4A92-927D-3AB99BAA899A}" type="presOf" srcId="{698BE57E-1E2A-42E4-B9F2-52F6D96CFE55}" destId="{0817DAD1-AFC9-4383-9984-8F0F15564BB5}" srcOrd="0" destOrd="0" presId="urn:microsoft.com/office/officeart/2005/8/layout/chevron1"/>
    <dgm:cxn modelId="{1F6520F6-A9EE-4D88-9FA6-C2936996E078}" srcId="{FD24D6CD-5A9F-49AB-B32C-33D1821F26A1}" destId="{A92BB3D5-7771-4586-937D-1590B2004369}" srcOrd="0" destOrd="0" parTransId="{9FD8CF54-60DF-45B3-AC1B-FAAB54513484}" sibTransId="{9FCC4D69-C3D0-4FD3-BF5E-F4104BA05DB2}"/>
    <dgm:cxn modelId="{CF359CBA-8047-49AF-85BB-4CC333B8A2DB}" type="presOf" srcId="{C2F25FFF-BF9D-46ED-B541-AF74EB441800}" destId="{A071FD63-62EF-4E64-9438-E8E09B0D833D}" srcOrd="0" destOrd="0" presId="urn:microsoft.com/office/officeart/2005/8/layout/chevron1"/>
    <dgm:cxn modelId="{C0C951DC-FCE4-4F2C-A7E9-EB3F16BEA83C}" type="presOf" srcId="{FD24D6CD-5A9F-49AB-B32C-33D1821F26A1}" destId="{A3795F3B-CDFE-4E56-B959-E2AD9FF2A31F}" srcOrd="0" destOrd="0" presId="urn:microsoft.com/office/officeart/2005/8/layout/chevron1"/>
    <dgm:cxn modelId="{B8418B14-D9E9-4DE1-A747-2984DAFB1DB4}" type="presOf" srcId="{AEB7FF1D-9A00-49F6-AAF2-52649A9CFBE5}" destId="{21CDB111-E659-4148-BDD9-0ECA779FA215}" srcOrd="0" destOrd="2" presId="urn:microsoft.com/office/officeart/2005/8/layout/chevron1"/>
    <dgm:cxn modelId="{3F990DC7-08CD-44CB-A48A-04A5A51A3CF7}" type="presOf" srcId="{702A384C-24DF-413D-B1B4-6335DC8DFE47}" destId="{21CDB111-E659-4148-BDD9-0ECA779FA215}" srcOrd="0" destOrd="0" presId="urn:microsoft.com/office/officeart/2005/8/layout/chevron1"/>
    <dgm:cxn modelId="{EACE746C-EF7C-44CD-87DB-4A4D0507EDFD}" srcId="{C2F25FFF-BF9D-46ED-B541-AF74EB441800}" destId="{62E39209-D8AB-45B8-83A3-CEA9F1F4ED3E}" srcOrd="1" destOrd="0" parTransId="{D37CA6C5-A23A-42C9-B337-A61816A29275}" sibTransId="{0F5C98F0-A460-4BC4-98C8-BD66ECF79D07}"/>
    <dgm:cxn modelId="{7475B3FA-E7FC-49DE-B19A-B4B539B676F2}" srcId="{A92BB3D5-7771-4586-937D-1590B2004369}" destId="{698BE57E-1E2A-42E4-B9F2-52F6D96CFE55}" srcOrd="0" destOrd="0" parTransId="{0C124BBE-8860-424D-BBD0-1F94FA875506}" sibTransId="{D47A50E0-8218-4EF6-85E9-2BBC7ACFB946}"/>
    <dgm:cxn modelId="{B517BAE2-1F09-4622-93C9-4CAA74119AB5}" type="presOf" srcId="{AE694A79-FA45-45EF-B8CF-59F145ACECE2}" destId="{E5C2BC40-2E1D-44DB-ACBD-6173AAFC9BD2}" srcOrd="0" destOrd="0" presId="urn:microsoft.com/office/officeart/2005/8/layout/chevron1"/>
    <dgm:cxn modelId="{D67AF209-7AB8-4929-ADFA-39EB3B5FCC2D}" type="presOf" srcId="{2A9C660A-418F-45F5-9889-17C7CCB8946B}" destId="{21CDB111-E659-4148-BDD9-0ECA779FA215}" srcOrd="0" destOrd="1" presId="urn:microsoft.com/office/officeart/2005/8/layout/chevron1"/>
    <dgm:cxn modelId="{233D05B4-BECC-44E6-8CF1-763531C24CBA}" srcId="{C2F25FFF-BF9D-46ED-B541-AF74EB441800}" destId="{D35DBE6A-D69A-42F8-96E9-638BCDE7F432}" srcOrd="2" destOrd="0" parTransId="{9DE4855E-7CAA-445F-A107-F067368AC0BA}" sibTransId="{686B9A36-427A-4152-8880-3E78AB7C6707}"/>
    <dgm:cxn modelId="{701D5146-2A61-4FC2-AFDC-C49A9638DD97}" srcId="{FD24D6CD-5A9F-49AB-B32C-33D1821F26A1}" destId="{2AF95CD2-FBC4-4277-A02E-A93326590B19}" srcOrd="2" destOrd="0" parTransId="{F75C7796-EAF5-410A-A69D-9381399A18E0}" sibTransId="{12D7D840-B5C7-418C-BB66-6C5DC9752690}"/>
    <dgm:cxn modelId="{6BABE8BB-1266-4D21-B91E-5D86A949DD22}" srcId="{C2F25FFF-BF9D-46ED-B541-AF74EB441800}" destId="{4214C5AF-E63B-4635-BABB-DF78112E1A3E}" srcOrd="0" destOrd="0" parTransId="{B09C2F08-6910-4E21-856D-A070713DCE5C}" sibTransId="{C351E404-F9F1-4F7D-BC40-46E105B66B59}"/>
    <dgm:cxn modelId="{5A393652-F690-4BDD-8085-5824A88F495F}" srcId="{2AF95CD2-FBC4-4277-A02E-A93326590B19}" destId="{AEB7FF1D-9A00-49F6-AAF2-52649A9CFBE5}" srcOrd="2" destOrd="0" parTransId="{30FE0DC1-605B-4C56-88FE-4FDBF3DBEAE3}" sibTransId="{EDECDED3-431F-428C-87D1-0C4D646ADE3F}"/>
    <dgm:cxn modelId="{180C8128-9E0E-41DE-80D7-AAC4BDF34E70}" srcId="{2AF95CD2-FBC4-4277-A02E-A93326590B19}" destId="{702A384C-24DF-413D-B1B4-6335DC8DFE47}" srcOrd="0" destOrd="0" parTransId="{B7E54C95-7283-4F85-8253-B2057190DC92}" sibTransId="{920F6A19-F1E0-44A0-93A2-70001C8BBE33}"/>
    <dgm:cxn modelId="{A5BD1E41-36DC-4602-94A4-B7D7CB648855}" srcId="{4E7C2EF3-FA5B-4E6B-9A45-A9A5448CB571}" destId="{AE694A79-FA45-45EF-B8CF-59F145ACECE2}" srcOrd="0" destOrd="0" parTransId="{EC8DED04-D962-4B26-9B9E-EFE8CF326218}" sibTransId="{B43F49F9-0B3C-4E6B-9C6C-BAC026736AD5}"/>
    <dgm:cxn modelId="{D1668515-AD99-40C9-99B1-F8034AA25A39}" type="presOf" srcId="{4214C5AF-E63B-4635-BABB-DF78112E1A3E}" destId="{38B80DEA-3876-4962-9137-966155C8FE85}" srcOrd="0" destOrd="0" presId="urn:microsoft.com/office/officeart/2005/8/layout/chevron1"/>
    <dgm:cxn modelId="{0081464E-6F2E-47FF-8FD5-403FC3452353}" type="presOf" srcId="{D6B3321E-CEE8-4C49-9698-8EDF65F7D9BE}" destId="{38B80DEA-3876-4962-9137-966155C8FE85}" srcOrd="0" destOrd="4" presId="urn:microsoft.com/office/officeart/2005/8/layout/chevron1"/>
    <dgm:cxn modelId="{27533AAE-BE02-4A0F-AD57-56FA92D38AF7}" type="presOf" srcId="{D35DBE6A-D69A-42F8-96E9-638BCDE7F432}" destId="{38B80DEA-3876-4962-9137-966155C8FE85}" srcOrd="0" destOrd="2" presId="urn:microsoft.com/office/officeart/2005/8/layout/chevron1"/>
    <dgm:cxn modelId="{FDD543C0-E5F1-4A0F-BB88-F983AAF0D83B}" type="presOf" srcId="{38031109-DD76-48A9-A402-098BA571B0B8}" destId="{E5C2BC40-2E1D-44DB-ACBD-6173AAFC9BD2}" srcOrd="0" destOrd="1" presId="urn:microsoft.com/office/officeart/2005/8/layout/chevron1"/>
    <dgm:cxn modelId="{C9AB5717-2361-4421-97E1-A5BD6BA63C07}" type="presParOf" srcId="{A3795F3B-CDFE-4E56-B959-E2AD9FF2A31F}" destId="{2E6BBF95-2520-4A65-BBC4-C72D21D488EE}" srcOrd="0" destOrd="0" presId="urn:microsoft.com/office/officeart/2005/8/layout/chevron1"/>
    <dgm:cxn modelId="{63A940CE-E236-4C47-94EA-A224D0EE68E2}" type="presParOf" srcId="{2E6BBF95-2520-4A65-BBC4-C72D21D488EE}" destId="{B1352B42-5162-4621-91F5-62343818AAA9}" srcOrd="0" destOrd="0" presId="urn:microsoft.com/office/officeart/2005/8/layout/chevron1"/>
    <dgm:cxn modelId="{B01E0DB9-E429-439D-8A03-201AC1A328E4}" type="presParOf" srcId="{2E6BBF95-2520-4A65-BBC4-C72D21D488EE}" destId="{0817DAD1-AFC9-4383-9984-8F0F15564BB5}" srcOrd="1" destOrd="0" presId="urn:microsoft.com/office/officeart/2005/8/layout/chevron1"/>
    <dgm:cxn modelId="{A955B343-F1BF-449F-9EC6-EF3AFD20E685}" type="presParOf" srcId="{A3795F3B-CDFE-4E56-B959-E2AD9FF2A31F}" destId="{C13CD17F-7E66-495D-835B-0DFFC9E294E8}" srcOrd="1" destOrd="0" presId="urn:microsoft.com/office/officeart/2005/8/layout/chevron1"/>
    <dgm:cxn modelId="{9DCC737F-97C5-41FE-951E-72EFA4D103A9}" type="presParOf" srcId="{A3795F3B-CDFE-4E56-B959-E2AD9FF2A31F}" destId="{C92BAD21-A33A-4A70-82E9-50A03A2A70A7}" srcOrd="2" destOrd="0" presId="urn:microsoft.com/office/officeart/2005/8/layout/chevron1"/>
    <dgm:cxn modelId="{AB54B63D-D54C-47AE-98DB-92ACF04B0DE2}" type="presParOf" srcId="{C92BAD21-A33A-4A70-82E9-50A03A2A70A7}" destId="{A071FD63-62EF-4E64-9438-E8E09B0D833D}" srcOrd="0" destOrd="0" presId="urn:microsoft.com/office/officeart/2005/8/layout/chevron1"/>
    <dgm:cxn modelId="{6811309F-42D6-4568-85FE-22B9C0335CEE}" type="presParOf" srcId="{C92BAD21-A33A-4A70-82E9-50A03A2A70A7}" destId="{38B80DEA-3876-4962-9137-966155C8FE85}" srcOrd="1" destOrd="0" presId="urn:microsoft.com/office/officeart/2005/8/layout/chevron1"/>
    <dgm:cxn modelId="{05DB3865-1026-40AA-940B-871A15DDDEE5}" type="presParOf" srcId="{A3795F3B-CDFE-4E56-B959-E2AD9FF2A31F}" destId="{96107C17-A3DD-48DE-BADC-E6FFD345180A}" srcOrd="3" destOrd="0" presId="urn:microsoft.com/office/officeart/2005/8/layout/chevron1"/>
    <dgm:cxn modelId="{3BED63B0-70DE-409B-BE3B-841EB8B7B830}" type="presParOf" srcId="{A3795F3B-CDFE-4E56-B959-E2AD9FF2A31F}" destId="{C81DFCB2-45A6-4C64-B886-B96A76EA5D4C}" srcOrd="4" destOrd="0" presId="urn:microsoft.com/office/officeart/2005/8/layout/chevron1"/>
    <dgm:cxn modelId="{26F0F346-61FD-4CF2-9B7C-E505B5A3C8FB}" type="presParOf" srcId="{C81DFCB2-45A6-4C64-B886-B96A76EA5D4C}" destId="{16235652-E6A8-4B4C-9253-58789AEAE32A}" srcOrd="0" destOrd="0" presId="urn:microsoft.com/office/officeart/2005/8/layout/chevron1"/>
    <dgm:cxn modelId="{8DE90ADC-58E0-47CE-92B9-9C4AB3A79D0E}" type="presParOf" srcId="{C81DFCB2-45A6-4C64-B886-B96A76EA5D4C}" destId="{21CDB111-E659-4148-BDD9-0ECA779FA215}" srcOrd="1" destOrd="0" presId="urn:microsoft.com/office/officeart/2005/8/layout/chevron1"/>
    <dgm:cxn modelId="{0DF3CD06-9103-4B0B-ADF4-0A62CD279787}" type="presParOf" srcId="{A3795F3B-CDFE-4E56-B959-E2AD9FF2A31F}" destId="{AD967271-0E68-4295-9A01-FCA9099133B3}" srcOrd="5" destOrd="0" presId="urn:microsoft.com/office/officeart/2005/8/layout/chevron1"/>
    <dgm:cxn modelId="{C3BBBA42-0F3B-4AC5-B8B3-206ED90C6A8F}" type="presParOf" srcId="{A3795F3B-CDFE-4E56-B959-E2AD9FF2A31F}" destId="{FA0210EB-238A-4AF3-A21A-639AA8D6FDFC}" srcOrd="6" destOrd="0" presId="urn:microsoft.com/office/officeart/2005/8/layout/chevron1"/>
    <dgm:cxn modelId="{79980B13-0129-42FB-B8FB-D2DB3C53D562}" type="presParOf" srcId="{FA0210EB-238A-4AF3-A21A-639AA8D6FDFC}" destId="{36F9646C-BB18-49BB-800E-23FA561CC9E9}" srcOrd="0" destOrd="0" presId="urn:microsoft.com/office/officeart/2005/8/layout/chevron1"/>
    <dgm:cxn modelId="{5D263723-20C3-43F8-BC9D-82A8D98A204D}" type="presParOf" srcId="{FA0210EB-238A-4AF3-A21A-639AA8D6FDFC}" destId="{E5C2BC40-2E1D-44DB-ACBD-6173AAFC9BD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52B42-5162-4621-91F5-62343818AAA9}">
      <dsp:nvSpPr>
        <dsp:cNvPr id="0" name=""/>
        <dsp:cNvSpPr/>
      </dsp:nvSpPr>
      <dsp:spPr>
        <a:xfrm>
          <a:off x="9377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Filter Data</a:t>
          </a:r>
          <a:endParaRPr lang="en-US" sz="1900" kern="1200" dirty="0"/>
        </a:p>
      </dsp:txBody>
      <dsp:txXfrm>
        <a:off x="522377" y="1359810"/>
        <a:ext cx="2007861" cy="1026000"/>
      </dsp:txXfrm>
    </dsp:sp>
    <dsp:sp modelId="{0817DAD1-AFC9-4383-9984-8F0F15564BB5}">
      <dsp:nvSpPr>
        <dsp:cNvPr id="0" name=""/>
        <dsp:cNvSpPr/>
      </dsp:nvSpPr>
      <dsp:spPr>
        <a:xfrm>
          <a:off x="9377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Choose relevant dimensions</a:t>
          </a:r>
          <a:endParaRPr lang="en-US" sz="1900" kern="1200" dirty="0"/>
        </a:p>
      </dsp:txBody>
      <dsp:txXfrm>
        <a:off x="9377" y="2514060"/>
        <a:ext cx="2427089" cy="1536328"/>
      </dsp:txXfrm>
    </dsp:sp>
    <dsp:sp modelId="{A071FD63-62EF-4E64-9438-E8E09B0D833D}">
      <dsp:nvSpPr>
        <dsp:cNvPr id="0" name=""/>
        <dsp:cNvSpPr/>
      </dsp:nvSpPr>
      <dsp:spPr>
        <a:xfrm>
          <a:off x="2827238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Map to Visual Representation</a:t>
          </a:r>
          <a:endParaRPr lang="en-US" sz="1900" kern="1200" dirty="0"/>
        </a:p>
      </dsp:txBody>
      <dsp:txXfrm>
        <a:off x="3340238" y="1359810"/>
        <a:ext cx="2007861" cy="1026000"/>
      </dsp:txXfrm>
    </dsp:sp>
    <dsp:sp modelId="{38B80DEA-3876-4962-9137-966155C8FE85}">
      <dsp:nvSpPr>
        <dsp:cNvPr id="0" name=""/>
        <dsp:cNvSpPr/>
      </dsp:nvSpPr>
      <dsp:spPr>
        <a:xfrm>
          <a:off x="2827238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Position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Size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Color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...</a:t>
          </a:r>
          <a:endParaRPr lang="en-US" sz="1900" kern="1200" dirty="0"/>
        </a:p>
      </dsp:txBody>
      <dsp:txXfrm>
        <a:off x="2827238" y="2514060"/>
        <a:ext cx="2427089" cy="1536328"/>
      </dsp:txXfrm>
    </dsp:sp>
    <dsp:sp modelId="{16235652-E6A8-4B4C-9253-58789AEAE32A}">
      <dsp:nvSpPr>
        <dsp:cNvPr id="0" name=""/>
        <dsp:cNvSpPr/>
      </dsp:nvSpPr>
      <dsp:spPr>
        <a:xfrm>
          <a:off x="5645100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Frame The Visualization</a:t>
          </a:r>
          <a:endParaRPr lang="en-US" sz="1900" kern="1200" dirty="0"/>
        </a:p>
      </dsp:txBody>
      <dsp:txXfrm>
        <a:off x="6158100" y="1359810"/>
        <a:ext cx="2007861" cy="1026000"/>
      </dsp:txXfrm>
    </dsp:sp>
    <dsp:sp modelId="{21CDB111-E659-4148-BDD9-0ECA779FA215}">
      <dsp:nvSpPr>
        <dsp:cNvPr id="0" name=""/>
        <dsp:cNvSpPr/>
      </dsp:nvSpPr>
      <dsp:spPr>
        <a:xfrm>
          <a:off x="5645100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Axes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Legend</a:t>
          </a:r>
          <a:endParaRPr lang="en-US" sz="1900" kern="1200" dirty="0"/>
        </a:p>
      </dsp:txBody>
      <dsp:txXfrm>
        <a:off x="5645100" y="2514060"/>
        <a:ext cx="2427089" cy="1536328"/>
      </dsp:txXfrm>
    </dsp:sp>
    <dsp:sp modelId="{36F9646C-BB18-49BB-800E-23FA561CC9E9}">
      <dsp:nvSpPr>
        <dsp:cNvPr id="0" name=""/>
        <dsp:cNvSpPr/>
      </dsp:nvSpPr>
      <dsp:spPr>
        <a:xfrm>
          <a:off x="8462961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Annotate</a:t>
          </a:r>
          <a:endParaRPr lang="en-US" sz="1900" kern="1200" dirty="0"/>
        </a:p>
      </dsp:txBody>
      <dsp:txXfrm>
        <a:off x="8975961" y="1359810"/>
        <a:ext cx="2007861" cy="1026000"/>
      </dsp:txXfrm>
    </dsp:sp>
    <dsp:sp modelId="{E5C2BC40-2E1D-44DB-ACBD-6173AAFC9BD2}">
      <dsp:nvSpPr>
        <dsp:cNvPr id="0" name=""/>
        <dsp:cNvSpPr/>
      </dsp:nvSpPr>
      <dsp:spPr>
        <a:xfrm>
          <a:off x="8462961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Guidelines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 Affordances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</a:t>
          </a:r>
          <a:endParaRPr lang="en-US" sz="1900" kern="1200" dirty="0"/>
        </a:p>
      </dsp:txBody>
      <dsp:txXfrm>
        <a:off x="8462961" y="2514060"/>
        <a:ext cx="2427089" cy="153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132DC-35E1-4077-BC46-972F9440061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C0914-2AC1-49A2-A751-124D1A41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0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2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pivot on a separate example dataset, we don’t have time to go through all the data processing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0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Between Aggregated &amp; Non-Aggregated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Dual-Level</a:t>
            </a:r>
            <a:r>
              <a:rPr lang="en-US" baseline="0" dirty="0" smtClean="0"/>
              <a:t> coloring</a:t>
            </a:r>
          </a:p>
          <a:p>
            <a:r>
              <a:rPr lang="en-US" baseline="0" dirty="0" smtClean="0"/>
              <a:t>Pages</a:t>
            </a:r>
          </a:p>
          <a:p>
            <a:r>
              <a:rPr lang="en-US" baseline="0" dirty="0" smtClean="0"/>
              <a:t>Generated </a:t>
            </a:r>
            <a:r>
              <a:rPr lang="en-US" baseline="0" dirty="0" err="1" smtClean="0"/>
              <a:t>Georeferencing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 Filter and Custom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0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72000">
              <a:srgbClr val="50357B"/>
            </a:gs>
            <a:gs pos="31000">
              <a:srgbClr val="5C3E8E"/>
            </a:gs>
            <a:gs pos="0">
              <a:srgbClr val="362452"/>
            </a:gs>
            <a:gs pos="100000">
              <a:srgbClr val="36245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0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80"/>
            <a:ext cx="10428953" cy="62779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10515600" cy="5365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7F5CB8"/>
                </a:gs>
                <a:gs pos="100000">
                  <a:srgbClr val="50357B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94" y="35760"/>
            <a:ext cx="10515600" cy="622947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0070C0"/>
                </a:gs>
                <a:gs pos="100000">
                  <a:srgbClr val="5FC982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45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  <p:sldLayoutId id="2147483702" r:id="rId3"/>
    <p:sldLayoutId id="2147483703" r:id="rId4"/>
    <p:sldLayoutId id="2147483704" r:id="rId5"/>
    <p:sldLayoutId id="2147483705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flowingdat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bret/TableauExample" TargetMode="External"/><Relationship Id="rId2" Type="http://schemas.openxmlformats.org/officeDocument/2006/relationships/hyperlink" Target="http://geodata.grid.unep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Visualization Design &amp; Tableau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5064"/>
            <a:ext cx="9144000" cy="1655762"/>
          </a:xfrm>
        </p:spPr>
        <p:txBody>
          <a:bodyPr/>
          <a:lstStyle/>
          <a:p>
            <a:r>
              <a:rPr lang="en-US" dirty="0" smtClean="0"/>
              <a:t>Alessandro Febretti</a:t>
            </a:r>
          </a:p>
          <a:p>
            <a:r>
              <a:rPr lang="en-US" dirty="0" smtClean="0"/>
              <a:t>Sr. Interactive Visualization Specialist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1130" y="368440"/>
            <a:ext cx="3234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Northwestern</a:t>
            </a:r>
            <a:endParaRPr lang="en-US" sz="4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Pivot, Hide Fields &amp; Join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8546824" cy="38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Expectancy over Year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51"/>
          <a:stretch/>
        </p:blipFill>
        <p:spPr>
          <a:xfrm>
            <a:off x="304800" y="838200"/>
            <a:ext cx="11648224" cy="41910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Scatterplot: GDP/Life Expectancy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2" b="52676"/>
          <a:stretch/>
        </p:blipFill>
        <p:spPr>
          <a:xfrm>
            <a:off x="2438400" y="914400"/>
            <a:ext cx="6614805" cy="551119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5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 Map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6"/>
          <a:stretch/>
        </p:blipFill>
        <p:spPr>
          <a:xfrm>
            <a:off x="985376" y="838200"/>
            <a:ext cx="10134600" cy="57505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By Region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75" y="762000"/>
            <a:ext cx="5029201" cy="58674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5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6" y="762000"/>
            <a:ext cx="9906000" cy="5914586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4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48" y="762000"/>
            <a:ext cx="7951256" cy="6040291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5943600" y="2667000"/>
            <a:ext cx="12954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006389">
            <a:off x="6306935" y="5059905"/>
            <a:ext cx="12192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59" y="838200"/>
            <a:ext cx="6552833" cy="580792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2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1/3 of our brain is dedicated to visual processing</a:t>
            </a:r>
            <a:endParaRPr lang="en-US" sz="2400" dirty="0"/>
          </a:p>
          <a:p>
            <a:pPr>
              <a:spcBef>
                <a:spcPts val="3000"/>
              </a:spcBef>
            </a:pPr>
            <a:r>
              <a:rPr lang="en-US" dirty="0"/>
              <a:t>40% of </a:t>
            </a:r>
            <a:r>
              <a:rPr lang="en-US" b="1" dirty="0"/>
              <a:t>all</a:t>
            </a:r>
            <a:r>
              <a:rPr lang="en-US" dirty="0"/>
              <a:t> nerve fibers connected to the brain come from the retina</a:t>
            </a:r>
          </a:p>
          <a:p>
            <a:pPr>
              <a:spcBef>
                <a:spcPts val="3000"/>
              </a:spcBef>
            </a:pPr>
            <a:r>
              <a:rPr lang="en-US" dirty="0"/>
              <a:t>Visualization = high speed link to your cognitive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55263"/>
            <a:ext cx="5159375" cy="33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Intro to Tableau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Demo</a:t>
            </a:r>
          </a:p>
          <a:p>
            <a:pPr lvl="1"/>
            <a:r>
              <a:rPr lang="en-US" sz="3200" dirty="0" smtClean="0"/>
              <a:t>Data preparation</a:t>
            </a:r>
          </a:p>
          <a:p>
            <a:pPr lvl="1"/>
            <a:r>
              <a:rPr lang="en-US" sz="3200" dirty="0" smtClean="0"/>
              <a:t>Worksheet examples</a:t>
            </a:r>
          </a:p>
          <a:p>
            <a:pPr lvl="1"/>
            <a:r>
              <a:rPr lang="en-US" sz="3200" dirty="0" smtClean="0"/>
              <a:t>From worksheets to dashboards</a:t>
            </a:r>
          </a:p>
          <a:p>
            <a:pPr lvl="1"/>
            <a:r>
              <a:rPr lang="en-US" sz="3200" dirty="0" smtClean="0"/>
              <a:t>Publishing</a:t>
            </a:r>
          </a:p>
          <a:p>
            <a:pPr lvl="1"/>
            <a:endParaRPr lang="en-US" sz="3200" dirty="0" smtClean="0"/>
          </a:p>
          <a:p>
            <a:r>
              <a:rPr lang="en-US" sz="3600" b="1" dirty="0" smtClean="0"/>
              <a:t>Visualization Design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29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4746"/>
            <a:ext cx="9144000" cy="506420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fatalities by Month/Time of Day. – Do you see any patterns?</a:t>
            </a:r>
          </a:p>
        </p:txBody>
      </p:sp>
    </p:spTree>
    <p:extLst>
      <p:ext uri="{BB962C8B-B14F-4D97-AF65-F5344CB8AC3E}">
        <p14:creationId xmlns:p14="http://schemas.microsoft.com/office/powerpoint/2010/main" val="11299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Color-coded values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3312"/>
            <a:ext cx="9146587" cy="506563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 &amp; Pattern identification becomes much easier</a:t>
            </a:r>
          </a:p>
        </p:txBody>
      </p:sp>
    </p:spTree>
    <p:extLst>
      <p:ext uri="{BB962C8B-B14F-4D97-AF65-F5344CB8AC3E}">
        <p14:creationId xmlns:p14="http://schemas.microsoft.com/office/powerpoint/2010/main" val="4104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Visualization used for?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5752" y="1024129"/>
            <a:ext cx="8622792" cy="5094097"/>
          </a:xfrm>
        </p:spPr>
        <p:txBody>
          <a:bodyPr/>
          <a:lstStyle/>
          <a:p>
            <a:r>
              <a:rPr lang="en-US" sz="2800" dirty="0"/>
              <a:t>Exploratory analysis</a:t>
            </a:r>
          </a:p>
          <a:p>
            <a:pPr lvl="1"/>
            <a:r>
              <a:rPr lang="en-US" dirty="0"/>
              <a:t>You don’t know what is in the data. Visualization helps defining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Confirmatory analysis</a:t>
            </a:r>
          </a:p>
          <a:p>
            <a:pPr lvl="1"/>
            <a:r>
              <a:rPr lang="en-US" dirty="0"/>
              <a:t>You know what you are looking for. Visualization helps confirming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Storytelling</a:t>
            </a:r>
          </a:p>
          <a:p>
            <a:pPr lvl="1"/>
            <a:r>
              <a:rPr lang="en-US" dirty="0"/>
              <a:t>You use visualization to communicate a specific message</a:t>
            </a:r>
          </a:p>
          <a:p>
            <a:pPr lvl="1"/>
            <a:r>
              <a:rPr lang="en-US" dirty="0"/>
              <a:t>Informative vs Persuasive visualization</a:t>
            </a:r>
          </a:p>
          <a:p>
            <a:pPr lvl="1"/>
            <a:r>
              <a:rPr lang="en-US" dirty="0"/>
              <a:t>Beware of lies and </a:t>
            </a:r>
            <a:r>
              <a:rPr lang="en-US" dirty="0" err="1"/>
              <a:t>chartjunk</a:t>
            </a:r>
            <a:r>
              <a:rPr lang="en-US" dirty="0"/>
              <a:t>!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Good visualization conveys </a:t>
            </a:r>
            <a:r>
              <a:rPr lang="en-US" sz="3600" b="1" dirty="0">
                <a:solidFill>
                  <a:srgbClr val="FFC000"/>
                </a:solidFill>
              </a:rPr>
              <a:t>correct</a:t>
            </a:r>
            <a:r>
              <a:rPr lang="en-US" sz="3600" b="1" dirty="0"/>
              <a:t> </a:t>
            </a:r>
            <a:r>
              <a:rPr lang="en-US" sz="3600" dirty="0"/>
              <a:t>information </a:t>
            </a:r>
            <a:r>
              <a:rPr lang="en-US" sz="3600" b="1" dirty="0">
                <a:solidFill>
                  <a:srgbClr val="FFC000"/>
                </a:solidFill>
              </a:rPr>
              <a:t>concisely</a:t>
            </a:r>
            <a:r>
              <a:rPr lang="en-US" sz="3600" b="1" dirty="0"/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FFC000"/>
                </a:solidFill>
              </a:rPr>
              <a:t>effectively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pic>
        <p:nvPicPr>
          <p:cNvPr id="9" name="Picture 8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Bad Visualization can be </a:t>
            </a:r>
            <a:r>
              <a:rPr lang="en-US" sz="3600" b="1" dirty="0">
                <a:solidFill>
                  <a:srgbClr val="FFC000"/>
                </a:solidFill>
              </a:rPr>
              <a:t>intentional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52400" y="152400"/>
            <a:ext cx="11887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Why Is Good Visualization Important?</a:t>
            </a:r>
            <a:endParaRPr lang="en-US" sz="4800" dirty="0"/>
          </a:p>
        </p:txBody>
      </p:sp>
      <p:pic>
        <p:nvPicPr>
          <p:cNvPr id="7" name="Picture 6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Sometimes </a:t>
            </a:r>
            <a:r>
              <a:rPr lang="en-US" sz="3600" b="1" dirty="0">
                <a:solidFill>
                  <a:srgbClr val="FFC000"/>
                </a:solidFill>
              </a:rPr>
              <a:t>people’s lives </a:t>
            </a:r>
            <a:r>
              <a:rPr lang="en-US" sz="3600" dirty="0"/>
              <a:t>depend on how good a visualization is..</a:t>
            </a:r>
          </a:p>
          <a:p>
            <a:endParaRPr lang="en-US" sz="3600" dirty="0"/>
          </a:p>
        </p:txBody>
      </p:sp>
      <p:pic>
        <p:nvPicPr>
          <p:cNvPr id="2" name="Picture 1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1854 London Cholera outbreak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2054"/>
            <a:ext cx="5981120" cy="537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28" y="982054"/>
            <a:ext cx="3434811" cy="31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/>
              <a:t>Caused by failing O-rings at low temperature. Engineers tried to warn mission management, using this: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7"/>
          <a:stretch/>
        </p:blipFill>
        <p:spPr>
          <a:xfrm>
            <a:off x="2601339" y="1939796"/>
            <a:ext cx="7109230" cy="44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 smtClean="0"/>
              <a:t>What if this was shown instead?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78" y="1860780"/>
            <a:ext cx="9120023" cy="3764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3200" y="6288979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Original: E. </a:t>
            </a:r>
            <a:r>
              <a:rPr lang="en-US" sz="1400" dirty="0" err="1"/>
              <a:t>Tufte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52600" y="2454464"/>
            <a:ext cx="3657600" cy="2803335"/>
            <a:chOff x="2057400" y="2456135"/>
            <a:chExt cx="3352800" cy="2725465"/>
          </a:xfrm>
        </p:grpSpPr>
        <p:sp>
          <p:nvSpPr>
            <p:cNvPr id="4" name="Rectangle 3"/>
            <p:cNvSpPr/>
            <p:nvPr/>
          </p:nvSpPr>
          <p:spPr>
            <a:xfrm>
              <a:off x="2057400" y="2590800"/>
              <a:ext cx="3352800" cy="25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7367" r="95250" b="13820"/>
            <a:stretch/>
          </p:blipFill>
          <p:spPr>
            <a:xfrm>
              <a:off x="4991100" y="2456135"/>
              <a:ext cx="381000" cy="259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Steps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396534"/>
              </p:ext>
            </p:extLst>
          </p:nvPr>
        </p:nvGraphicFramePr>
        <p:xfrm>
          <a:off x="381000" y="1066800"/>
          <a:ext cx="11506200" cy="541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4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Tool for fast data analytics</a:t>
            </a:r>
          </a:p>
          <a:p>
            <a:pPr lvl="1"/>
            <a:r>
              <a:rPr lang="en-US" sz="2400" dirty="0" smtClean="0"/>
              <a:t>Strong focus on </a:t>
            </a:r>
            <a:r>
              <a:rPr lang="en-US" sz="2400" b="1" dirty="0" smtClean="0"/>
              <a:t>visual analytics</a:t>
            </a:r>
          </a:p>
          <a:p>
            <a:pPr lvl="1"/>
            <a:endParaRPr lang="en-US" sz="2400" b="1" dirty="0" smtClean="0"/>
          </a:p>
          <a:p>
            <a:r>
              <a:rPr lang="en-US" sz="2800" b="1" dirty="0" smtClean="0"/>
              <a:t>Core Idea: </a:t>
            </a:r>
            <a:r>
              <a:rPr lang="en-US" sz="2800" dirty="0" smtClean="0"/>
              <a:t>drag and drop ‘columns’ of your data into slots in a visualization worksheet. Tableau figures out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query the data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generate the best visualization </a:t>
            </a:r>
            <a:r>
              <a:rPr lang="en-US" sz="2400" dirty="0" smtClean="0"/>
              <a:t>based on (column, slot) map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 smtClean="0"/>
              <a:t>Very popular for BI, can do much more than that.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0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276" y="1066800"/>
            <a:ext cx="10210800" cy="5427282"/>
          </a:xfrm>
        </p:spPr>
        <p:txBody>
          <a:bodyPr>
            <a:normAutofit/>
          </a:bodyPr>
          <a:lstStyle/>
          <a:p>
            <a:r>
              <a:rPr lang="en-US" b="1" i="1" dirty="0"/>
              <a:t>Appropriateness Principle </a:t>
            </a:r>
            <a:r>
              <a:rPr lang="en-US" sz="2000" i="1" dirty="0"/>
              <a:t>– The visual representation should provide neither more nor less information than that needed for the task at hand. Additional information may be distracting and makes the task more difficult. (Norman)</a:t>
            </a:r>
          </a:p>
          <a:p>
            <a:endParaRPr lang="en-US" i="1" dirty="0"/>
          </a:p>
          <a:p>
            <a:r>
              <a:rPr lang="en-US" dirty="0"/>
              <a:t>Show only what is needed. If you put two dimensions in same plot, make sure there is something interesting about their relation.</a:t>
            </a:r>
          </a:p>
          <a:p>
            <a:endParaRPr lang="en-US" dirty="0"/>
          </a:p>
          <a:p>
            <a:r>
              <a:rPr lang="en-US" dirty="0"/>
              <a:t>Decide what’s an appropriate interval.</a:t>
            </a:r>
          </a:p>
          <a:p>
            <a:endParaRPr lang="en-US" dirty="0"/>
          </a:p>
          <a:p>
            <a:r>
              <a:rPr lang="en-US" dirty="0"/>
              <a:t>Choose what to do with outliers.</a:t>
            </a:r>
          </a:p>
        </p:txBody>
      </p:sp>
    </p:spTree>
    <p:extLst>
      <p:ext uri="{BB962C8B-B14F-4D97-AF65-F5344CB8AC3E}">
        <p14:creationId xmlns:p14="http://schemas.microsoft.com/office/powerpoint/2010/main" val="352208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 b="4819"/>
          <a:stretch/>
        </p:blipFill>
        <p:spPr>
          <a:xfrm>
            <a:off x="7467600" y="1143000"/>
            <a:ext cx="4667297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5"/>
            <a:ext cx="10515600" cy="5596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Don’t try to display everything… (interactive vis helps)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55353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876" y="747598"/>
            <a:ext cx="10515600" cy="4834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Keep Ink-to-Data ration high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7794"/>
            <a:ext cx="5257800" cy="5257800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6" t="30518" b="3169"/>
          <a:stretch/>
        </p:blipFill>
        <p:spPr>
          <a:xfrm>
            <a:off x="609600" y="1231074"/>
            <a:ext cx="3682701" cy="532196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8" y="1371600"/>
            <a:ext cx="5204215" cy="3808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33" y="5180362"/>
            <a:ext cx="6799326" cy="1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51" y="1596977"/>
            <a:ext cx="6160457" cy="47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526805"/>
            <a:ext cx="5323078" cy="4044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11" y="4315968"/>
            <a:ext cx="1820545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4122091" cy="5291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11" y="1759084"/>
            <a:ext cx="5681563" cy="4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62" y="838200"/>
            <a:ext cx="5794491" cy="58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95400"/>
            <a:ext cx="7848769" cy="52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1"/>
            <a:ext cx="11353800" cy="1524000"/>
          </a:xfrm>
        </p:spPr>
        <p:txBody>
          <a:bodyPr>
            <a:normAutofit/>
          </a:bodyPr>
          <a:lstStyle/>
          <a:p>
            <a:r>
              <a:rPr lang="en-US" sz="2800" dirty="0"/>
              <a:t>Do not map single data dimension to multiple visual dimensions</a:t>
            </a:r>
          </a:p>
          <a:p>
            <a:pPr marL="457200" lvl="1" indent="0" algn="ctr">
              <a:buNone/>
            </a:pPr>
            <a:r>
              <a:rPr lang="en-US" sz="2400" b="1" dirty="0"/>
              <a:t>Typical error: object </a:t>
            </a:r>
            <a:r>
              <a:rPr lang="en-US" sz="2400" b="1" dirty="0" smtClean="0"/>
              <a:t>scale -- Keep </a:t>
            </a:r>
            <a:r>
              <a:rPr lang="en-US" sz="2400" b="1" dirty="0"/>
              <a:t>pixel-to-data ratio high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570582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118923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691923"/>
            <a:ext cx="3683189" cy="294655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Tableau </a:t>
            </a:r>
            <a:r>
              <a:rPr lang="en-US" b="1" dirty="0" smtClean="0"/>
              <a:t>Isn’t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Tableau is not a tool for editing your data</a:t>
            </a:r>
          </a:p>
          <a:p>
            <a:endParaRPr lang="en-US" sz="3200" dirty="0" smtClean="0"/>
          </a:p>
          <a:p>
            <a:r>
              <a:rPr lang="en-US" sz="3200" dirty="0" smtClean="0"/>
              <a:t>In general data sources are treated as read-only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create intermediate columns / tables that exist only in Tableau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still export data…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78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838200"/>
            <a:ext cx="8229600" cy="1809305"/>
          </a:xfrm>
        </p:spPr>
        <p:txBody>
          <a:bodyPr/>
          <a:lstStyle/>
          <a:p>
            <a:r>
              <a:rPr lang="en-US" sz="2800" dirty="0"/>
              <a:t>Axes &amp; Scale</a:t>
            </a:r>
          </a:p>
          <a:p>
            <a:pPr lvl="1"/>
            <a:r>
              <a:rPr lang="en-US" sz="1800" dirty="0"/>
              <a:t>Linear is best</a:t>
            </a:r>
          </a:p>
          <a:p>
            <a:pPr lvl="1"/>
            <a:r>
              <a:rPr lang="en-US" sz="1800" dirty="0"/>
              <a:t>Use log scale when needed, but make sure your viewer knows!</a:t>
            </a:r>
          </a:p>
          <a:p>
            <a:pPr lvl="1"/>
            <a:r>
              <a:rPr lang="en-US" sz="1800" dirty="0"/>
              <a:t>Keep scale consistent!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4370833" cy="4328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4" y="2548028"/>
            <a:ext cx="5138927" cy="37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11887199" cy="8949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 algn="ctr">
              <a:buNone/>
            </a:pPr>
            <a:r>
              <a:rPr lang="en-US" sz="2400" dirty="0"/>
              <a:t>It Can be useless...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65583"/>
            <a:ext cx="5056150" cy="363549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8087"/>
            <a:ext cx="5669791" cy="4737547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3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340" y="762000"/>
            <a:ext cx="7150671" cy="180930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>
              <a:buNone/>
            </a:pPr>
            <a:r>
              <a:rPr lang="en-US" sz="2400" dirty="0" smtClean="0"/>
              <a:t>…Or </a:t>
            </a:r>
            <a:r>
              <a:rPr lang="en-US" sz="2400" dirty="0"/>
              <a:t>it can turn your visualization into a lie!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023220"/>
            <a:ext cx="8494713" cy="41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The Visualization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1809305"/>
          </a:xfrm>
        </p:spPr>
        <p:txBody>
          <a:bodyPr/>
          <a:lstStyle/>
          <a:p>
            <a:r>
              <a:rPr lang="en-US" sz="2800" dirty="0"/>
              <a:t>MPG Standards with lie factor removed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0"/>
          <a:stretch/>
        </p:blipFill>
        <p:spPr>
          <a:xfrm>
            <a:off x="2012879" y="1664208"/>
            <a:ext cx="7412337" cy="44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84004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Visual Affordances help interpret information, avoid mistakes in time-constrained decision making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"/>
          <a:stretch/>
        </p:blipFill>
        <p:spPr>
          <a:xfrm>
            <a:off x="1524000" y="2548019"/>
            <a:ext cx="5233494" cy="2530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23744"/>
          <a:stretch/>
        </p:blipFill>
        <p:spPr>
          <a:xfrm>
            <a:off x="6757494" y="2370211"/>
            <a:ext cx="3700194" cy="270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6120" y="5053788"/>
            <a:ext cx="333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bars help disambiguate pain level 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7336" y="5176897"/>
            <a:ext cx="333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 Pain level 5 good or bad?</a:t>
            </a:r>
          </a:p>
        </p:txBody>
      </p:sp>
    </p:spTree>
    <p:extLst>
      <p:ext uri="{BB962C8B-B14F-4D97-AF65-F5344CB8AC3E}">
        <p14:creationId xmlns:p14="http://schemas.microsoft.com/office/powerpoint/2010/main" val="6627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271" r="2120" b="16709"/>
          <a:stretch/>
        </p:blipFill>
        <p:spPr>
          <a:xfrm>
            <a:off x="3053006" y="1636776"/>
            <a:ext cx="7569274" cy="470001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9113" y="1025336"/>
            <a:ext cx="8641143" cy="1032065"/>
          </a:xfrm>
        </p:spPr>
        <p:txBody>
          <a:bodyPr/>
          <a:lstStyle/>
          <a:p>
            <a:r>
              <a:rPr lang="en-US" sz="2800" dirty="0"/>
              <a:t>Mark meaningful events on a plot</a:t>
            </a:r>
          </a:p>
          <a:p>
            <a:r>
              <a:rPr lang="en-US" sz="2800" dirty="0"/>
              <a:t>Report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9" t="83732" r="10168" b="1958"/>
          <a:stretch/>
        </p:blipFill>
        <p:spPr>
          <a:xfrm>
            <a:off x="1789112" y="2225357"/>
            <a:ext cx="3692444" cy="8869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49911" y="4974787"/>
            <a:ext cx="8415232" cy="103206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http://flowingdata.com/</a:t>
            </a:r>
            <a:endParaRPr lang="en-US" sz="2800" dirty="0"/>
          </a:p>
          <a:p>
            <a:r>
              <a:rPr lang="en-US" sz="2800" dirty="0"/>
              <a:t>http://www.datavis.ca/gallery/</a:t>
            </a:r>
          </a:p>
        </p:txBody>
      </p:sp>
      <p:pic>
        <p:nvPicPr>
          <p:cNvPr id="1026" name="Picture 2" descr="http://book.flowingdata.com/images/visualize-this-dro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r="3867" b="2977"/>
          <a:stretch/>
        </p:blipFill>
        <p:spPr bwMode="auto">
          <a:xfrm>
            <a:off x="7654435" y="996696"/>
            <a:ext cx="2758075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bulsme.com/wp-content/uploads/2013/07/eicov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1"/>
          <a:stretch/>
        </p:blipFill>
        <p:spPr bwMode="auto">
          <a:xfrm>
            <a:off x="4779193" y="996696"/>
            <a:ext cx="2553514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cibib.org/images/tufte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8" y="996696"/>
            <a:ext cx="2765979" cy="3541158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9420" y="4104741"/>
            <a:ext cx="6311246" cy="1655762"/>
          </a:xfrm>
        </p:spPr>
        <p:txBody>
          <a:bodyPr/>
          <a:lstStyle/>
          <a:p>
            <a:pPr algn="l"/>
            <a:r>
              <a:rPr lang="en-US" dirty="0" smtClean="0"/>
              <a:t>alessandro.febretti@northwestern.edu</a:t>
            </a:r>
          </a:p>
          <a:p>
            <a:pPr algn="l"/>
            <a:r>
              <a:rPr lang="en-US" dirty="0"/>
              <a:t>v</a:t>
            </a:r>
            <a:r>
              <a:rPr lang="en-US" dirty="0" smtClean="0"/>
              <a:t>isualization.northwestern.edu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22" y="4577624"/>
            <a:ext cx="354998" cy="354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47" y="4086776"/>
            <a:ext cx="398773" cy="3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and Getting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b="1" dirty="0" smtClean="0"/>
              <a:t>Tableau Desktop</a:t>
            </a:r>
          </a:p>
          <a:p>
            <a:pPr lvl="1"/>
            <a:r>
              <a:rPr lang="en-US" sz="2800" dirty="0" smtClean="0"/>
              <a:t>We are going to use this</a:t>
            </a:r>
          </a:p>
          <a:p>
            <a:pPr lvl="1"/>
            <a:r>
              <a:rPr lang="en-US" sz="2800" dirty="0" smtClean="0"/>
              <a:t>30-day trial available</a:t>
            </a:r>
          </a:p>
          <a:p>
            <a:r>
              <a:rPr lang="en-US" sz="3200" b="1" dirty="0" smtClean="0"/>
              <a:t>Tableau Public</a:t>
            </a:r>
          </a:p>
          <a:p>
            <a:pPr lvl="1"/>
            <a:r>
              <a:rPr lang="en-US" sz="2800" b="1" dirty="0" smtClean="0"/>
              <a:t>Free</a:t>
            </a:r>
          </a:p>
          <a:p>
            <a:pPr lvl="1"/>
            <a:r>
              <a:rPr lang="en-US" sz="2800" dirty="0" smtClean="0"/>
              <a:t>Limited data sources / data size</a:t>
            </a:r>
          </a:p>
          <a:p>
            <a:pPr lvl="1"/>
            <a:r>
              <a:rPr lang="en-US" sz="2800" dirty="0" smtClean="0"/>
              <a:t>Can only save online on public Tableau service</a:t>
            </a:r>
          </a:p>
          <a:p>
            <a:r>
              <a:rPr lang="en-US" sz="3200" b="1" dirty="0" smtClean="0"/>
              <a:t>Tableau Viewer</a:t>
            </a:r>
          </a:p>
          <a:p>
            <a:pPr lvl="1"/>
            <a:r>
              <a:rPr lang="en-US" sz="2800" dirty="0" smtClean="0"/>
              <a:t>View dashboards created with Tableau Desktop</a:t>
            </a:r>
          </a:p>
          <a:p>
            <a:pPr lvl="1"/>
            <a:r>
              <a:rPr lang="en-US" sz="2800" dirty="0" smtClean="0"/>
              <a:t>Free</a:t>
            </a:r>
          </a:p>
          <a:p>
            <a:pPr lvl="1"/>
            <a:r>
              <a:rPr lang="en-US" sz="2800" dirty="0" smtClean="0"/>
              <a:t>Limited interaction / packaged workbooks only</a:t>
            </a:r>
          </a:p>
          <a:p>
            <a:r>
              <a:rPr lang="en-US" sz="3200" b="1" dirty="0" smtClean="0"/>
              <a:t>Tableau Server</a:t>
            </a:r>
          </a:p>
          <a:p>
            <a:pPr lvl="1"/>
            <a:r>
              <a:rPr lang="en-US" sz="2800" dirty="0" smtClean="0"/>
              <a:t>Cloud or on-premises processing</a:t>
            </a:r>
          </a:p>
          <a:p>
            <a:pPr lvl="1"/>
            <a:r>
              <a:rPr lang="en-US" sz="2800" dirty="0" smtClean="0"/>
              <a:t>= Tableau Public but you don’t have to share your vis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Interfaces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759034"/>
            <a:ext cx="3561550" cy="3112532"/>
            <a:chOff x="457200" y="759034"/>
            <a:chExt cx="3561550" cy="3112532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759034"/>
              <a:ext cx="3561550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398642" y="3502234"/>
              <a:ext cx="1678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Sources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4419" y="764354"/>
            <a:ext cx="3552930" cy="3107212"/>
            <a:chOff x="8314419" y="764354"/>
            <a:chExt cx="3552930" cy="3107212"/>
          </a:xfrm>
          <a:effectLst/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764354"/>
              <a:ext cx="3552930" cy="274063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382998" y="3502234"/>
              <a:ext cx="141577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Dashboard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4042" y="4038600"/>
            <a:ext cx="4311926" cy="2743200"/>
            <a:chOff x="7564042" y="4038600"/>
            <a:chExt cx="4311926" cy="2743200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4038600"/>
              <a:ext cx="3561549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7564042" y="6324600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Story</a:t>
              </a:r>
              <a:endParaRPr lang="en-US" b="1" dirty="0"/>
            </a:p>
          </p:txBody>
        </p:sp>
      </p:grp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19600" y="759034"/>
            <a:ext cx="3569968" cy="3127166"/>
            <a:chOff x="4419600" y="759034"/>
            <a:chExt cx="3569968" cy="3127166"/>
          </a:xfrm>
        </p:grpSpPr>
        <p:pic>
          <p:nvPicPr>
            <p:cNvPr id="16" name="Content Placeholder 3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759034"/>
              <a:ext cx="3569968" cy="275127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365251" y="351686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Worksheet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72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Worksheet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18165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Data Fields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98753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Data Panes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901778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Visualization Area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01383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Quick Views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38200"/>
            <a:ext cx="7455398" cy="5779228"/>
          </a:xfrm>
        </p:spPr>
      </p:pic>
      <p:sp>
        <p:nvSpPr>
          <p:cNvPr id="11" name="Rectangle 10"/>
          <p:cNvSpPr/>
          <p:nvPr/>
        </p:nvSpPr>
        <p:spPr>
          <a:xfrm>
            <a:off x="3810000" y="2209800"/>
            <a:ext cx="1219200" cy="4038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4044" y="1569293"/>
            <a:ext cx="4791956" cy="2545507"/>
            <a:chOff x="5114044" y="1569293"/>
            <a:chExt cx="4791956" cy="2545507"/>
          </a:xfrm>
        </p:grpSpPr>
        <p:sp>
          <p:nvSpPr>
            <p:cNvPr id="12" name="Rectangle 11"/>
            <p:cNvSpPr/>
            <p:nvPr/>
          </p:nvSpPr>
          <p:spPr>
            <a:xfrm>
              <a:off x="5114044" y="3124200"/>
              <a:ext cx="981956" cy="9906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50698" y="2057400"/>
              <a:ext cx="1164501" cy="9144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86600" y="1569293"/>
              <a:ext cx="2819400" cy="411907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4044" y="1572010"/>
              <a:ext cx="981956" cy="109499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50698" y="2057400"/>
            <a:ext cx="3679102" cy="4038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30098" y="1295400"/>
            <a:ext cx="1118902" cy="3581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104741"/>
            <a:ext cx="6781800" cy="1655762"/>
          </a:xfrm>
        </p:spPr>
        <p:txBody>
          <a:bodyPr/>
          <a:lstStyle/>
          <a:p>
            <a:pPr algn="l"/>
            <a:endParaRPr lang="en-US" dirty="0" smtClean="0"/>
          </a:p>
          <a:p>
            <a:r>
              <a:rPr lang="en-US" dirty="0" smtClean="0"/>
              <a:t>   https</a:t>
            </a:r>
            <a:r>
              <a:rPr lang="en-US" dirty="0"/>
              <a:t>://</a:t>
            </a:r>
            <a:r>
              <a:rPr lang="en-US" dirty="0" smtClean="0"/>
              <a:t>github.com/febret/TableauExample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01" y="4495800"/>
            <a:ext cx="354998" cy="3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Data: UN Environmental </a:t>
            </a:r>
            <a:r>
              <a:rPr lang="en-US" dirty="0"/>
              <a:t>Data Explorer (</a:t>
            </a:r>
            <a:r>
              <a:rPr lang="en-US" dirty="0">
                <a:hlinkClick r:id="rId2"/>
              </a:rPr>
              <a:t>http://geodata.grid.unep.ch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GDP, Life Expectancy, Population By Country, 1950-2010</a:t>
            </a:r>
          </a:p>
          <a:p>
            <a:pPr lvl="1"/>
            <a:endParaRPr lang="en-US" dirty="0"/>
          </a:p>
          <a:p>
            <a:r>
              <a:rPr lang="en-US" dirty="0" smtClean="0"/>
              <a:t>Pre-processed data &amp; Tableau sample: Download from </a:t>
            </a:r>
            <a:r>
              <a:rPr lang="en-US" dirty="0" err="1" smtClean="0"/>
              <a:t>github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github.com/febret/TableauExample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3" y="3200400"/>
            <a:ext cx="7772400" cy="339953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0800000">
            <a:off x="8610600" y="4800600"/>
            <a:ext cx="12954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2275</TotalTime>
  <Words>865</Words>
  <Application>Microsoft Office PowerPoint</Application>
  <PresentationFormat>Widescreen</PresentationFormat>
  <Paragraphs>193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Constantia</vt:lpstr>
      <vt:lpstr>Office Theme</vt:lpstr>
      <vt:lpstr> Visualization Design &amp; Tableau</vt:lpstr>
      <vt:lpstr>Overview</vt:lpstr>
      <vt:lpstr>What is Tableau</vt:lpstr>
      <vt:lpstr>What Tableau Isn’t</vt:lpstr>
      <vt:lpstr>Editions and Getting Tableau</vt:lpstr>
      <vt:lpstr>Main Interfaces</vt:lpstr>
      <vt:lpstr>Tableau Worksheet</vt:lpstr>
      <vt:lpstr>Demo Time!</vt:lpstr>
      <vt:lpstr>Download Data &amp; Sample</vt:lpstr>
      <vt:lpstr>Importing Data</vt:lpstr>
      <vt:lpstr>Live Expectancy over Year</vt:lpstr>
      <vt:lpstr>Animated Scatterplot: GDP/Life Expectancy</vt:lpstr>
      <vt:lpstr>Life Expectancy Map</vt:lpstr>
      <vt:lpstr>GDP By Region</vt:lpstr>
      <vt:lpstr>Dashboard</vt:lpstr>
      <vt:lpstr>Linking Views</vt:lpstr>
      <vt:lpstr>Publishing Views</vt:lpstr>
      <vt:lpstr>Visualization Design</vt:lpstr>
      <vt:lpstr>Why Visualization</vt:lpstr>
      <vt:lpstr>Example</vt:lpstr>
      <vt:lpstr>Color-coded values</vt:lpstr>
      <vt:lpstr>What is Visualization used for?</vt:lpstr>
      <vt:lpstr>Why Is Good Visualization Important?</vt:lpstr>
      <vt:lpstr>PowerPoint Presentation</vt:lpstr>
      <vt:lpstr>Why Is Good Visualization Important?</vt:lpstr>
      <vt:lpstr>1854 London Cholera outbreak</vt:lpstr>
      <vt:lpstr>Challenger Disaster</vt:lpstr>
      <vt:lpstr>Challenger Disaster</vt:lpstr>
      <vt:lpstr>Visualization Steps</vt:lpstr>
      <vt:lpstr>Filter Data</vt:lpstr>
      <vt:lpstr>Filter Data</vt:lpstr>
      <vt:lpstr>Filter Data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Frame The Visualization</vt:lpstr>
      <vt:lpstr>Frame The Visualization</vt:lpstr>
      <vt:lpstr>Frame The Visualization</vt:lpstr>
      <vt:lpstr>Frame The Visualization</vt:lpstr>
      <vt:lpstr>Annotate</vt:lpstr>
      <vt:lpstr>Annotate</vt:lpstr>
      <vt:lpstr>Resources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Febretti</dc:creator>
  <cp:lastModifiedBy>Alessandro Febretti</cp:lastModifiedBy>
  <cp:revision>127</cp:revision>
  <dcterms:created xsi:type="dcterms:W3CDTF">2015-05-26T19:17:53Z</dcterms:created>
  <dcterms:modified xsi:type="dcterms:W3CDTF">2016-04-18T15:52:07Z</dcterms:modified>
</cp:coreProperties>
</file>